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3"/>
    <p:restoredTop sz="94623"/>
  </p:normalViewPr>
  <p:slideViewPr>
    <p:cSldViewPr snapToGrid="0" snapToObjects="1">
      <p:cViewPr varScale="1">
        <p:scale>
          <a:sx n="90" d="100"/>
          <a:sy n="90" d="100"/>
        </p:scale>
        <p:origin x="512" y="2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9942-9F8A-404B-808F-0DDDFBC27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0D91-9C0B-3249-91D4-3AF8944D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9EE5-20C4-3D43-B5A1-4719D5B881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E61BC94-5A49-4347-A904-DA6B2AEF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320A-642B-964A-813F-43785F71F00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79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437A-9439-B24C-BB20-08780BB5D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192AB-DDEF-D14B-A91B-E3F7C10AC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5D14E-F7DB-554E-9B1B-27179B0BB36F}"/>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4C08AEE-1530-3C48-A670-A1797C6A4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0689-E3B6-B642-950C-2C94BCD35F9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0861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EE5CD-C149-8B41-9A32-4271AF7E1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814206-6CDF-D64A-8F0F-4E123C5C3A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553C-E753-8D4B-9607-D6A042449F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C944E5B-2F3A-3345-908D-AB4BED6AE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E4F9-363A-A541-9DCD-5B3F617FB5B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3515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E9E-8AB2-8744-8873-4331B426B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DA22B-97ED-9D44-9BBE-61B663F89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E7427-AB4E-5943-902D-A186AD6DE7F5}"/>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6AB5A0C-A7FD-3A46-879F-A4E1601E5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1A2D8-5F0A-2942-81D8-49C93644D9EC}"/>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08512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8D2-BA83-B74A-9D19-F6B5266B1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EA14-4067-5744-BB8F-F6D6AC801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56481-E269-A949-8CB4-1E0D9B7C38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0EEDA05B-CA3B-5740-AF94-DA0226072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525A3-6FD0-C14F-AFE8-AE14E5337DF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900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C762-BE10-2549-8B70-DDB14502D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0B8B3-8F20-A34C-BF78-CCC063D202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97915-DBA5-DA44-AD71-2D50240D14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3FA4B-F14B-494C-A362-524EE26F4BD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EAB4FEAB-6B34-6044-98BA-349E25D7A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285D-0C92-8B40-A6C9-7C8C9E88D026}"/>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91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A4BC-164A-7147-84AE-DAAC4DE30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CF374-EC29-E74E-A958-23FCC4D18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039B1-E6CC-5F4D-B43A-792F185E7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CA26F-A93B-7E4D-A550-6B5962A8B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FDA402-E168-294A-A5A3-6247FC89E6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32BC8-1D43-2B4A-AC39-F10E089730E4}"/>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8" name="Footer Placeholder 7">
            <a:extLst>
              <a:ext uri="{FF2B5EF4-FFF2-40B4-BE49-F238E27FC236}">
                <a16:creationId xmlns:a16="http://schemas.microsoft.com/office/drawing/2014/main" id="{5717E711-A502-2149-958F-E7813BA5C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6F6EE-3A4B-A54A-ACDE-F0C9DFD2B792}"/>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323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6A93-CF99-7E40-B1C9-06691AEBB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0F35B-93F8-944E-AACD-A0248D63771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4" name="Footer Placeholder 3">
            <a:extLst>
              <a:ext uri="{FF2B5EF4-FFF2-40B4-BE49-F238E27FC236}">
                <a16:creationId xmlns:a16="http://schemas.microsoft.com/office/drawing/2014/main" id="{4559B2FD-6766-F040-BAC0-2B581D22F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CAB13-227E-2C4F-A183-622405B1E327}"/>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3810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0ED9E-7426-7A4C-ACBF-5A008559CBA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3" name="Footer Placeholder 2">
            <a:extLst>
              <a:ext uri="{FF2B5EF4-FFF2-40B4-BE49-F238E27FC236}">
                <a16:creationId xmlns:a16="http://schemas.microsoft.com/office/drawing/2014/main" id="{B98866BE-759F-F14C-93A5-37A13484A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80B21-EAB9-F34E-B942-AA619A829ED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755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F962-0A88-3B45-8F73-384411B1A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36BCD-A9C7-0248-BF14-4D2F0FE45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8378D-515C-994F-8096-35E8AF04D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C5AF0-87B2-5544-91A9-8FEF4F93626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87F3D92C-9EB8-E646-83A4-88B985AF1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DEDED-D0F6-514B-891A-86089EE1C36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931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B40D-ABF4-F741-85BE-97952997A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C66B3-294F-CC45-8987-A433DCDFF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09FFC-6952-4C48-9CEB-BCC0AE623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F7278-BDA9-EF4D-A941-D52EB9EB392B}"/>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FBD0BA39-C3DA-7A4E-9651-A9B9FF54E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2D41C-F0C5-3746-8A7B-9B6930E3842F}"/>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397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7030A0"/>
            </a:gs>
            <a:gs pos="77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4D224-7562-CE49-8D8D-ADADD4F4B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02FE1-46E3-CD47-8D97-D40034DD7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E0A6-D20B-CF40-B30E-19E612596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D74B0008-F3EF-A94F-ADEB-C8A1D662B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22487-900B-8C4B-9DC6-4292E4C94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A1CF1-9606-844E-B3A4-941AE373749C}" type="slidenum">
              <a:rPr lang="en-US" smtClean="0"/>
              <a:t>‹#›</a:t>
            </a:fld>
            <a:endParaRPr lang="en-US"/>
          </a:p>
        </p:txBody>
      </p:sp>
    </p:spTree>
    <p:extLst>
      <p:ext uri="{BB962C8B-B14F-4D97-AF65-F5344CB8AC3E}">
        <p14:creationId xmlns:p14="http://schemas.microsoft.com/office/powerpoint/2010/main" val="45702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813EEE-EABD-684D-A382-092ADD937DC5}"/>
              </a:ext>
            </a:extLst>
          </p:cNvPr>
          <p:cNvSpPr>
            <a:spLocks noGrp="1" noChangeArrowheads="1"/>
          </p:cNvSpPr>
          <p:nvPr>
            <p:ph type="ctrTitle"/>
          </p:nvPr>
        </p:nvSpPr>
        <p:spPr>
          <a:xfrm>
            <a:off x="1676400" y="0"/>
            <a:ext cx="9144000" cy="1414463"/>
          </a:xfrm>
        </p:spPr>
        <p:txBody>
          <a:bodyPr/>
          <a:lstStyle/>
          <a:p>
            <a:pPr>
              <a:defRPr/>
            </a:pPr>
            <a:r>
              <a:rPr lang="en-US" sz="4800" b="1" dirty="0">
                <a:solidFill>
                  <a:srgbClr val="FFFF00"/>
                </a:solidFill>
              </a:rPr>
              <a:t>Seven Ways to Improve This Week’s Message</a:t>
            </a:r>
          </a:p>
        </p:txBody>
      </p:sp>
      <p:sp>
        <p:nvSpPr>
          <p:cNvPr id="8195" name="Rectangle 3">
            <a:extLst>
              <a:ext uri="{FF2B5EF4-FFF2-40B4-BE49-F238E27FC236}">
                <a16:creationId xmlns:a16="http://schemas.microsoft.com/office/drawing/2014/main" id="{3C0CC748-CC00-1B4B-8B34-B6F3D5FC3BBF}"/>
              </a:ext>
            </a:extLst>
          </p:cNvPr>
          <p:cNvSpPr>
            <a:spLocks noGrp="1" noChangeArrowheads="1"/>
          </p:cNvSpPr>
          <p:nvPr>
            <p:ph type="subTitle" idx="1"/>
          </p:nvPr>
        </p:nvSpPr>
        <p:spPr>
          <a:xfrm>
            <a:off x="2209800" y="5357812"/>
            <a:ext cx="8077200" cy="1500188"/>
          </a:xfrm>
        </p:spPr>
        <p:txBody>
          <a:bodyPr/>
          <a:lstStyle/>
          <a:p>
            <a:endParaRPr lang="en-US" altLang="en-US" dirty="0"/>
          </a:p>
          <a:p>
            <a:r>
              <a:rPr lang="en-US" altLang="en-US" b="1" dirty="0">
                <a:solidFill>
                  <a:srgbClr val="FFFF00"/>
                </a:solidFill>
              </a:rPr>
              <a:t>By Greg Penna</a:t>
            </a:r>
          </a:p>
          <a:p>
            <a:r>
              <a:rPr lang="en-US" altLang="en-US" b="1" dirty="0">
                <a:solidFill>
                  <a:srgbClr val="FFFF00"/>
                </a:solidFill>
              </a:rPr>
              <a:t>Former Staff Member</a:t>
            </a:r>
          </a:p>
        </p:txBody>
      </p:sp>
      <p:pic>
        <p:nvPicPr>
          <p:cNvPr id="3" name="Picture 2">
            <a:extLst>
              <a:ext uri="{FF2B5EF4-FFF2-40B4-BE49-F238E27FC236}">
                <a16:creationId xmlns:a16="http://schemas.microsoft.com/office/drawing/2014/main" id="{039337BF-198C-D54D-8ED5-1AB2635BDD99}"/>
              </a:ext>
            </a:extLst>
          </p:cNvPr>
          <p:cNvPicPr>
            <a:picLocks noChangeAspect="1"/>
          </p:cNvPicPr>
          <p:nvPr/>
        </p:nvPicPr>
        <p:blipFill>
          <a:blip r:embed="rId2"/>
          <a:stretch>
            <a:fillRect/>
          </a:stretch>
        </p:blipFill>
        <p:spPr>
          <a:xfrm>
            <a:off x="1473994" y="1412971"/>
            <a:ext cx="9548812" cy="3942048"/>
          </a:xfrm>
          <a:prstGeom prst="rect">
            <a:avLst/>
          </a:prstGeom>
        </p:spPr>
      </p:pic>
    </p:spTree>
    <p:extLst>
      <p:ext uri="{BB962C8B-B14F-4D97-AF65-F5344CB8AC3E}">
        <p14:creationId xmlns:p14="http://schemas.microsoft.com/office/powerpoint/2010/main" val="143762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AC91FCF-ECEA-BF4A-9596-574BCB6705C8}"/>
              </a:ext>
            </a:extLst>
          </p:cNvPr>
          <p:cNvSpPr>
            <a:spLocks noGrp="1" noRot="1" noChangeArrowheads="1"/>
          </p:cNvSpPr>
          <p:nvPr>
            <p:ph type="title"/>
          </p:nvPr>
        </p:nvSpPr>
        <p:spPr/>
        <p:txBody>
          <a:bodyPr/>
          <a:lstStyle/>
          <a:p>
            <a:pPr>
              <a:defRPr/>
            </a:pPr>
            <a:r>
              <a:rPr lang="en-US" b="1" dirty="0">
                <a:solidFill>
                  <a:srgbClr val="FFFF00"/>
                </a:solidFill>
              </a:rPr>
              <a:t>1.  Focus on Pace</a:t>
            </a:r>
          </a:p>
        </p:txBody>
      </p:sp>
      <p:sp>
        <p:nvSpPr>
          <p:cNvPr id="9219" name="Rectangle 3">
            <a:extLst>
              <a:ext uri="{FF2B5EF4-FFF2-40B4-BE49-F238E27FC236}">
                <a16:creationId xmlns:a16="http://schemas.microsoft.com/office/drawing/2014/main" id="{93AA07EA-31C7-BC46-9A3E-049724BBF3DD}"/>
              </a:ext>
            </a:extLst>
          </p:cNvPr>
          <p:cNvSpPr>
            <a:spLocks noGrp="1" noRot="1" noChangeArrowheads="1"/>
          </p:cNvSpPr>
          <p:nvPr>
            <p:ph idx="1"/>
          </p:nvPr>
        </p:nvSpPr>
        <p:spPr/>
        <p:txBody>
          <a:bodyPr/>
          <a:lstStyle/>
          <a:p>
            <a:pPr>
              <a:buFont typeface="Wingdings" pitchFamily="2" charset="2"/>
              <a:buNone/>
            </a:pPr>
            <a:r>
              <a:rPr lang="en-US" altLang="en-US" b="1" dirty="0">
                <a:solidFill>
                  <a:srgbClr val="FFFF00"/>
                </a:solidFill>
              </a:rPr>
              <a:t>“Start low, go slow, and end with a bang!”</a:t>
            </a:r>
          </a:p>
          <a:p>
            <a:pPr>
              <a:buFont typeface="Wingdings" pitchFamily="2" charset="2"/>
              <a:buNone/>
            </a:pPr>
            <a:endParaRPr lang="en-US" altLang="en-US" b="1" dirty="0">
              <a:solidFill>
                <a:srgbClr val="FFFF00"/>
              </a:solidFill>
            </a:endParaRPr>
          </a:p>
          <a:p>
            <a:pPr>
              <a:buFont typeface="Wingdings" pitchFamily="2" charset="2"/>
              <a:buNone/>
            </a:pPr>
            <a:r>
              <a:rPr lang="en-US" altLang="en-US" b="1" dirty="0">
                <a:solidFill>
                  <a:srgbClr val="FFFF00"/>
                </a:solidFill>
              </a:rPr>
              <a:t>A sermon should build.  Starting low and slow grabs attention and allows the preacher to set a sustainable pace for the message.  Running out of breath, running out of voice, running out of energy, are all pace problems.  Pace the message so that the fastest pace and highest pitch are at the most important point.  </a:t>
            </a:r>
          </a:p>
        </p:txBody>
      </p:sp>
    </p:spTree>
    <p:extLst>
      <p:ext uri="{BB962C8B-B14F-4D97-AF65-F5344CB8AC3E}">
        <p14:creationId xmlns:p14="http://schemas.microsoft.com/office/powerpoint/2010/main" val="80304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6EE4729-5436-2648-9FBB-AF2B5AE02D67}"/>
              </a:ext>
            </a:extLst>
          </p:cNvPr>
          <p:cNvSpPr>
            <a:spLocks noGrp="1" noRot="1" noChangeArrowheads="1"/>
          </p:cNvSpPr>
          <p:nvPr>
            <p:ph type="title"/>
          </p:nvPr>
        </p:nvSpPr>
        <p:spPr/>
        <p:txBody>
          <a:bodyPr/>
          <a:lstStyle/>
          <a:p>
            <a:pPr>
              <a:defRPr/>
            </a:pPr>
            <a:r>
              <a:rPr lang="en-US" b="1" dirty="0">
                <a:solidFill>
                  <a:srgbClr val="FFFF00"/>
                </a:solidFill>
              </a:rPr>
              <a:t>2.  Deliver Your Message</a:t>
            </a:r>
          </a:p>
        </p:txBody>
      </p:sp>
      <p:sp>
        <p:nvSpPr>
          <p:cNvPr id="10243" name="Rectangle 3">
            <a:extLst>
              <a:ext uri="{FF2B5EF4-FFF2-40B4-BE49-F238E27FC236}">
                <a16:creationId xmlns:a16="http://schemas.microsoft.com/office/drawing/2014/main" id="{C92CA750-4A7D-5749-9A7F-C3E7F831853B}"/>
              </a:ext>
            </a:extLst>
          </p:cNvPr>
          <p:cNvSpPr>
            <a:spLocks noGrp="1" noRot="1" noChangeArrowheads="1"/>
          </p:cNvSpPr>
          <p:nvPr>
            <p:ph idx="1"/>
          </p:nvPr>
        </p:nvSpPr>
        <p:spPr/>
        <p:txBody>
          <a:bodyPr/>
          <a:lstStyle/>
          <a:p>
            <a:pPr>
              <a:lnSpc>
                <a:spcPct val="80000"/>
              </a:lnSpc>
              <a:buFont typeface="Wingdings" pitchFamily="2" charset="2"/>
              <a:buNone/>
            </a:pPr>
            <a:r>
              <a:rPr lang="en-US" altLang="en-US" b="1" dirty="0">
                <a:solidFill>
                  <a:srgbClr val="FFFF00"/>
                </a:solidFill>
              </a:rPr>
              <a:t>The difference between a sermon and a talk is in</a:t>
            </a:r>
          </a:p>
          <a:p>
            <a:pPr>
              <a:lnSpc>
                <a:spcPct val="80000"/>
              </a:lnSpc>
              <a:buFont typeface="Wingdings" pitchFamily="2" charset="2"/>
              <a:buNone/>
            </a:pPr>
            <a:r>
              <a:rPr lang="en-US" altLang="en-US" b="1" dirty="0">
                <a:solidFill>
                  <a:srgbClr val="FFFF00"/>
                </a:solidFill>
              </a:rPr>
              <a:t>the delivery!</a:t>
            </a:r>
          </a:p>
          <a:p>
            <a:pPr>
              <a:lnSpc>
                <a:spcPct val="80000"/>
              </a:lnSpc>
              <a:buFont typeface="Wingdings" pitchFamily="2" charset="2"/>
              <a:buNone/>
            </a:pPr>
            <a:endParaRPr lang="en-US" altLang="en-US" b="1" dirty="0">
              <a:solidFill>
                <a:srgbClr val="FFFF00"/>
              </a:solidFill>
            </a:endParaRPr>
          </a:p>
          <a:p>
            <a:pPr>
              <a:lnSpc>
                <a:spcPct val="80000"/>
              </a:lnSpc>
              <a:buFont typeface="Wingdings" pitchFamily="2" charset="2"/>
              <a:buNone/>
            </a:pPr>
            <a:r>
              <a:rPr lang="en-US" altLang="en-US" b="1" dirty="0">
                <a:solidFill>
                  <a:srgbClr val="FFFF00"/>
                </a:solidFill>
              </a:rPr>
              <a:t>A sermon should be delivered with confidence.  The pastor should stand with good posture, make good eye contact, and patiently deliver God’s word on a weekly basis.  The congregation will never be more excited about the message than what is communicated through body language; effectively using your entire body is good delivery.</a:t>
            </a:r>
          </a:p>
        </p:txBody>
      </p:sp>
    </p:spTree>
    <p:extLst>
      <p:ext uri="{BB962C8B-B14F-4D97-AF65-F5344CB8AC3E}">
        <p14:creationId xmlns:p14="http://schemas.microsoft.com/office/powerpoint/2010/main" val="90821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106F374-3DFE-9644-BAEE-179B1E542C8F}"/>
              </a:ext>
            </a:extLst>
          </p:cNvPr>
          <p:cNvSpPr>
            <a:spLocks noGrp="1" noRot="1" noChangeArrowheads="1"/>
          </p:cNvSpPr>
          <p:nvPr>
            <p:ph type="title"/>
          </p:nvPr>
        </p:nvSpPr>
        <p:spPr/>
        <p:txBody>
          <a:bodyPr>
            <a:normAutofit/>
          </a:bodyPr>
          <a:lstStyle/>
          <a:p>
            <a:pPr>
              <a:defRPr/>
            </a:pPr>
            <a:r>
              <a:rPr lang="en-US" b="1" dirty="0">
                <a:solidFill>
                  <a:srgbClr val="FFFF00"/>
                </a:solidFill>
              </a:rPr>
              <a:t>3. Limit Your Dependence on Notes.</a:t>
            </a:r>
          </a:p>
        </p:txBody>
      </p:sp>
      <p:sp>
        <p:nvSpPr>
          <p:cNvPr id="11267" name="Rectangle 3">
            <a:extLst>
              <a:ext uri="{FF2B5EF4-FFF2-40B4-BE49-F238E27FC236}">
                <a16:creationId xmlns:a16="http://schemas.microsoft.com/office/drawing/2014/main" id="{8764200D-11E6-3340-97F3-C607D4DFCE53}"/>
              </a:ext>
            </a:extLst>
          </p:cNvPr>
          <p:cNvSpPr>
            <a:spLocks noGrp="1" noRot="1" noChangeArrowheads="1"/>
          </p:cNvSpPr>
          <p:nvPr>
            <p:ph idx="1"/>
          </p:nvPr>
        </p:nvSpPr>
        <p:spPr/>
        <p:txBody>
          <a:bodyPr/>
          <a:lstStyle/>
          <a:p>
            <a:pPr>
              <a:buFont typeface="Wingdings" pitchFamily="2" charset="2"/>
              <a:buNone/>
            </a:pPr>
            <a:r>
              <a:rPr lang="en-US" altLang="en-US" b="1" dirty="0">
                <a:solidFill>
                  <a:srgbClr val="FFFF00"/>
                </a:solidFill>
              </a:rPr>
              <a:t>Memory is one of the most important tools for the</a:t>
            </a:r>
          </a:p>
          <a:p>
            <a:pPr>
              <a:buFont typeface="Wingdings" pitchFamily="2" charset="2"/>
              <a:buNone/>
            </a:pPr>
            <a:r>
              <a:rPr lang="en-US" altLang="en-US" b="1" dirty="0">
                <a:solidFill>
                  <a:srgbClr val="FFFF00"/>
                </a:solidFill>
              </a:rPr>
              <a:t>preacher; develop it.</a:t>
            </a:r>
          </a:p>
          <a:p>
            <a:pPr>
              <a:buFont typeface="Wingdings" pitchFamily="2" charset="2"/>
              <a:buNone/>
            </a:pPr>
            <a:endParaRPr lang="en-US" altLang="en-US" b="1" dirty="0">
              <a:solidFill>
                <a:srgbClr val="FFFF00"/>
              </a:solidFill>
            </a:endParaRPr>
          </a:p>
          <a:p>
            <a:pPr>
              <a:buFont typeface="Wingdings" pitchFamily="2" charset="2"/>
              <a:buNone/>
            </a:pPr>
            <a:r>
              <a:rPr lang="en-US" altLang="en-US" b="1" dirty="0">
                <a:solidFill>
                  <a:srgbClr val="FFFF00"/>
                </a:solidFill>
              </a:rPr>
              <a:t>Notes should be used to guide specific points, for quotations, and as an occasional help.  Excessive use of notes distracts the congregation.  Extemporaneous-type speaking is the most effective in today’s culture.</a:t>
            </a:r>
          </a:p>
        </p:txBody>
      </p:sp>
    </p:spTree>
    <p:extLst>
      <p:ext uri="{BB962C8B-B14F-4D97-AF65-F5344CB8AC3E}">
        <p14:creationId xmlns:p14="http://schemas.microsoft.com/office/powerpoint/2010/main" val="66259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F3D92A7-30B0-BC43-9ED7-126E1545ADF8}"/>
              </a:ext>
            </a:extLst>
          </p:cNvPr>
          <p:cNvSpPr>
            <a:spLocks noGrp="1" noRot="1" noChangeArrowheads="1"/>
          </p:cNvSpPr>
          <p:nvPr>
            <p:ph type="title"/>
          </p:nvPr>
        </p:nvSpPr>
        <p:spPr/>
        <p:txBody>
          <a:bodyPr>
            <a:normAutofit/>
          </a:bodyPr>
          <a:lstStyle/>
          <a:p>
            <a:pPr>
              <a:defRPr/>
            </a:pPr>
            <a:r>
              <a:rPr lang="en-US" sz="4000" b="1" dirty="0">
                <a:solidFill>
                  <a:srgbClr val="FFFF00"/>
                </a:solidFill>
              </a:rPr>
              <a:t>4. Make Sure That the Body Language Matches the Message.</a:t>
            </a:r>
          </a:p>
        </p:txBody>
      </p:sp>
      <p:sp>
        <p:nvSpPr>
          <p:cNvPr id="12291" name="Rectangle 3">
            <a:extLst>
              <a:ext uri="{FF2B5EF4-FFF2-40B4-BE49-F238E27FC236}">
                <a16:creationId xmlns:a16="http://schemas.microsoft.com/office/drawing/2014/main" id="{79346C41-5898-A947-AC73-F7523E826FCA}"/>
              </a:ext>
            </a:extLst>
          </p:cNvPr>
          <p:cNvSpPr>
            <a:spLocks noGrp="1" noRot="1" noChangeArrowheads="1"/>
          </p:cNvSpPr>
          <p:nvPr>
            <p:ph idx="1"/>
          </p:nvPr>
        </p:nvSpPr>
        <p:spPr/>
        <p:txBody>
          <a:bodyPr/>
          <a:lstStyle/>
          <a:p>
            <a:pPr>
              <a:lnSpc>
                <a:spcPct val="80000"/>
              </a:lnSpc>
              <a:buFont typeface="Wingdings" pitchFamily="2" charset="2"/>
              <a:buNone/>
            </a:pPr>
            <a:r>
              <a:rPr lang="en-US" altLang="en-US" b="1" dirty="0">
                <a:solidFill>
                  <a:srgbClr val="FFFF00"/>
                </a:solidFill>
              </a:rPr>
              <a:t>People will believe body language over what is</a:t>
            </a:r>
          </a:p>
          <a:p>
            <a:pPr>
              <a:lnSpc>
                <a:spcPct val="80000"/>
              </a:lnSpc>
              <a:buFont typeface="Wingdings" pitchFamily="2" charset="2"/>
              <a:buNone/>
            </a:pPr>
            <a:r>
              <a:rPr lang="en-US" altLang="en-US" b="1" dirty="0">
                <a:solidFill>
                  <a:srgbClr val="FFFF00"/>
                </a:solidFill>
              </a:rPr>
              <a:t>spoken every time.</a:t>
            </a:r>
          </a:p>
          <a:p>
            <a:pPr algn="ctr">
              <a:lnSpc>
                <a:spcPct val="80000"/>
              </a:lnSpc>
              <a:buFont typeface="Wingdings" pitchFamily="2" charset="2"/>
              <a:buNone/>
            </a:pPr>
            <a:endParaRPr lang="en-US" altLang="en-US" b="1" dirty="0">
              <a:solidFill>
                <a:srgbClr val="FFFF00"/>
              </a:solidFill>
            </a:endParaRPr>
          </a:p>
          <a:p>
            <a:pPr>
              <a:lnSpc>
                <a:spcPct val="80000"/>
              </a:lnSpc>
              <a:buFont typeface="Wingdings" pitchFamily="2" charset="2"/>
              <a:buNone/>
            </a:pPr>
            <a:r>
              <a:rPr lang="en-US" altLang="en-US" b="1" dirty="0">
                <a:solidFill>
                  <a:srgbClr val="FFFF00"/>
                </a:solidFill>
              </a:rPr>
              <a:t>Preachers sometimes fall into the trap of sending mixed messages.  They may tell a sad story with a smile.  Most of the time, when the message is mixed, the listener thinks the person is lying. Other times, they will listen the body.  This causes preachers much grief.  It is the source of questions about authenticity. A sad story needs a sad face.</a:t>
            </a:r>
          </a:p>
        </p:txBody>
      </p:sp>
    </p:spTree>
    <p:extLst>
      <p:ext uri="{BB962C8B-B14F-4D97-AF65-F5344CB8AC3E}">
        <p14:creationId xmlns:p14="http://schemas.microsoft.com/office/powerpoint/2010/main" val="268235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A32DA0-8C73-FA4F-B3B3-B099D25A2CDE}"/>
              </a:ext>
            </a:extLst>
          </p:cNvPr>
          <p:cNvSpPr>
            <a:spLocks noGrp="1" noRot="1" noChangeArrowheads="1"/>
          </p:cNvSpPr>
          <p:nvPr>
            <p:ph type="title"/>
          </p:nvPr>
        </p:nvSpPr>
        <p:spPr/>
        <p:txBody>
          <a:bodyPr/>
          <a:lstStyle/>
          <a:p>
            <a:pPr>
              <a:defRPr/>
            </a:pPr>
            <a:r>
              <a:rPr lang="en-US" b="1" dirty="0">
                <a:solidFill>
                  <a:srgbClr val="FFFF00"/>
                </a:solidFill>
              </a:rPr>
              <a:t>5. Use Picture Words.</a:t>
            </a:r>
          </a:p>
        </p:txBody>
      </p:sp>
      <p:sp>
        <p:nvSpPr>
          <p:cNvPr id="13315" name="Rectangle 3">
            <a:extLst>
              <a:ext uri="{FF2B5EF4-FFF2-40B4-BE49-F238E27FC236}">
                <a16:creationId xmlns:a16="http://schemas.microsoft.com/office/drawing/2014/main" id="{F090C2F0-69A4-7C49-91A2-7E7223E3FCC4}"/>
              </a:ext>
            </a:extLst>
          </p:cNvPr>
          <p:cNvSpPr>
            <a:spLocks noGrp="1" noRot="1" noChangeArrowheads="1"/>
          </p:cNvSpPr>
          <p:nvPr>
            <p:ph idx="1"/>
          </p:nvPr>
        </p:nvSpPr>
        <p:spPr/>
        <p:txBody>
          <a:bodyPr>
            <a:normAutofit/>
          </a:bodyPr>
          <a:lstStyle/>
          <a:p>
            <a:pPr>
              <a:buFont typeface="Wingdings" pitchFamily="2" charset="2"/>
              <a:buNone/>
            </a:pPr>
            <a:r>
              <a:rPr lang="en-US" altLang="en-US" sz="3200" b="1" dirty="0">
                <a:solidFill>
                  <a:srgbClr val="FFFF00"/>
                </a:solidFill>
              </a:rPr>
              <a:t>The average speaker can speak about 110 wpm,</a:t>
            </a:r>
          </a:p>
          <a:p>
            <a:pPr>
              <a:buFont typeface="Wingdings" pitchFamily="2" charset="2"/>
              <a:buNone/>
            </a:pPr>
            <a:r>
              <a:rPr lang="en-US" altLang="en-US" sz="3200" b="1" dirty="0">
                <a:solidFill>
                  <a:srgbClr val="FFFF00"/>
                </a:solidFill>
              </a:rPr>
              <a:t>the average person can process about 300 wpm.</a:t>
            </a:r>
          </a:p>
          <a:p>
            <a:pPr>
              <a:buFont typeface="Wingdings" pitchFamily="2" charset="2"/>
              <a:buNone/>
            </a:pPr>
            <a:endParaRPr lang="en-US" altLang="en-US" sz="3200" b="1" dirty="0">
              <a:solidFill>
                <a:srgbClr val="FFFF00"/>
              </a:solidFill>
            </a:endParaRPr>
          </a:p>
          <a:p>
            <a:pPr>
              <a:buFont typeface="Wingdings" pitchFamily="2" charset="2"/>
              <a:buNone/>
            </a:pPr>
            <a:r>
              <a:rPr lang="en-US" altLang="en-US" sz="3200" b="1" dirty="0">
                <a:solidFill>
                  <a:srgbClr val="FFFF00"/>
                </a:solidFill>
              </a:rPr>
              <a:t>This fact causes “audience fade.”  The preacher has to find ways to use the extra brain power not being used while listening.  Appealing to the imagination, having the listener picture things, helps to make up for the gap.</a:t>
            </a:r>
          </a:p>
        </p:txBody>
      </p:sp>
    </p:spTree>
    <p:extLst>
      <p:ext uri="{BB962C8B-B14F-4D97-AF65-F5344CB8AC3E}">
        <p14:creationId xmlns:p14="http://schemas.microsoft.com/office/powerpoint/2010/main" val="128950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CA0238-4F56-BB41-8704-0F53559CB25F}"/>
              </a:ext>
            </a:extLst>
          </p:cNvPr>
          <p:cNvSpPr>
            <a:spLocks noGrp="1" noRot="1" noChangeArrowheads="1"/>
          </p:cNvSpPr>
          <p:nvPr>
            <p:ph type="title"/>
          </p:nvPr>
        </p:nvSpPr>
        <p:spPr/>
        <p:txBody>
          <a:bodyPr/>
          <a:lstStyle/>
          <a:p>
            <a:pPr>
              <a:defRPr/>
            </a:pPr>
            <a:r>
              <a:rPr lang="en-US" b="1" dirty="0">
                <a:solidFill>
                  <a:srgbClr val="FFFF00"/>
                </a:solidFill>
              </a:rPr>
              <a:t>6. Prepare a Smooth Landing.</a:t>
            </a:r>
          </a:p>
        </p:txBody>
      </p:sp>
      <p:sp>
        <p:nvSpPr>
          <p:cNvPr id="14339" name="Rectangle 3">
            <a:extLst>
              <a:ext uri="{FF2B5EF4-FFF2-40B4-BE49-F238E27FC236}">
                <a16:creationId xmlns:a16="http://schemas.microsoft.com/office/drawing/2014/main" id="{4AE09C2C-8DAA-1A4C-B804-9FD771FC3A01}"/>
              </a:ext>
            </a:extLst>
          </p:cNvPr>
          <p:cNvSpPr>
            <a:spLocks noGrp="1" noRot="1" noChangeArrowheads="1"/>
          </p:cNvSpPr>
          <p:nvPr>
            <p:ph idx="1"/>
          </p:nvPr>
        </p:nvSpPr>
        <p:spPr/>
        <p:txBody>
          <a:bodyPr>
            <a:normAutofit/>
          </a:bodyPr>
          <a:lstStyle/>
          <a:p>
            <a:pPr>
              <a:lnSpc>
                <a:spcPct val="80000"/>
              </a:lnSpc>
              <a:buFont typeface="Wingdings" pitchFamily="2" charset="2"/>
              <a:buNone/>
            </a:pPr>
            <a:r>
              <a:rPr lang="en-US" altLang="en-US" sz="3200" b="1" dirty="0">
                <a:solidFill>
                  <a:srgbClr val="FFFF00"/>
                </a:solidFill>
              </a:rPr>
              <a:t>Preachers spend five times the amount of effort</a:t>
            </a:r>
          </a:p>
          <a:p>
            <a:pPr>
              <a:lnSpc>
                <a:spcPct val="80000"/>
              </a:lnSpc>
              <a:buFont typeface="Wingdings" pitchFamily="2" charset="2"/>
              <a:buNone/>
            </a:pPr>
            <a:r>
              <a:rPr lang="en-US" altLang="en-US" sz="3200" b="1" dirty="0">
                <a:solidFill>
                  <a:srgbClr val="FFFF00"/>
                </a:solidFill>
              </a:rPr>
              <a:t>on their introduction than they do their</a:t>
            </a:r>
          </a:p>
          <a:p>
            <a:pPr>
              <a:lnSpc>
                <a:spcPct val="80000"/>
              </a:lnSpc>
              <a:buFont typeface="Wingdings" pitchFamily="2" charset="2"/>
              <a:buNone/>
            </a:pPr>
            <a:r>
              <a:rPr lang="en-US" altLang="en-US" sz="3200" b="1" dirty="0">
                <a:solidFill>
                  <a:srgbClr val="FFFF00"/>
                </a:solidFill>
              </a:rPr>
              <a:t>conclusion.</a:t>
            </a:r>
          </a:p>
          <a:p>
            <a:pPr algn="ctr">
              <a:lnSpc>
                <a:spcPct val="80000"/>
              </a:lnSpc>
              <a:buFont typeface="Wingdings" pitchFamily="2" charset="2"/>
              <a:buNone/>
            </a:pPr>
            <a:endParaRPr lang="en-US" altLang="en-US" sz="3200" b="1" dirty="0">
              <a:solidFill>
                <a:srgbClr val="FFFF00"/>
              </a:solidFill>
            </a:endParaRPr>
          </a:p>
          <a:p>
            <a:pPr>
              <a:lnSpc>
                <a:spcPct val="80000"/>
              </a:lnSpc>
              <a:buFont typeface="Wingdings" pitchFamily="2" charset="2"/>
              <a:buNone/>
            </a:pPr>
            <a:r>
              <a:rPr lang="en-US" altLang="en-US" sz="3200" b="1" dirty="0">
                <a:solidFill>
                  <a:srgbClr val="FFFF00"/>
                </a:solidFill>
              </a:rPr>
              <a:t>Chasing rabbits lately?  It’s because you haven’t prepared the ending.  Everything, until the ending, has been smooth flying.  Now the congregation desperately wants a crash landing so the sermon will end.  Avoid this by planning an effective ending to the message.</a:t>
            </a:r>
          </a:p>
        </p:txBody>
      </p:sp>
    </p:spTree>
    <p:extLst>
      <p:ext uri="{BB962C8B-B14F-4D97-AF65-F5344CB8AC3E}">
        <p14:creationId xmlns:p14="http://schemas.microsoft.com/office/powerpoint/2010/main" val="121728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1815B28-BD5A-B54D-A70A-9148A8827E7E}"/>
              </a:ext>
            </a:extLst>
          </p:cNvPr>
          <p:cNvSpPr>
            <a:spLocks noGrp="1" noRot="1" noChangeArrowheads="1"/>
          </p:cNvSpPr>
          <p:nvPr>
            <p:ph type="title"/>
          </p:nvPr>
        </p:nvSpPr>
        <p:spPr/>
        <p:txBody>
          <a:bodyPr/>
          <a:lstStyle/>
          <a:p>
            <a:pPr>
              <a:defRPr/>
            </a:pPr>
            <a:r>
              <a:rPr lang="en-US" b="1" dirty="0">
                <a:solidFill>
                  <a:srgbClr val="FFFF00"/>
                </a:solidFill>
              </a:rPr>
              <a:t>7.  Keep it Simple.</a:t>
            </a:r>
          </a:p>
        </p:txBody>
      </p:sp>
      <p:sp>
        <p:nvSpPr>
          <p:cNvPr id="15363" name="Rectangle 3">
            <a:extLst>
              <a:ext uri="{FF2B5EF4-FFF2-40B4-BE49-F238E27FC236}">
                <a16:creationId xmlns:a16="http://schemas.microsoft.com/office/drawing/2014/main" id="{99E7DD5C-54B2-F949-A559-53968667141A}"/>
              </a:ext>
            </a:extLst>
          </p:cNvPr>
          <p:cNvSpPr>
            <a:spLocks noGrp="1" noRot="1" noChangeArrowheads="1"/>
          </p:cNvSpPr>
          <p:nvPr>
            <p:ph idx="1"/>
          </p:nvPr>
        </p:nvSpPr>
        <p:spPr>
          <a:xfrm>
            <a:off x="838200" y="1514475"/>
            <a:ext cx="10515600" cy="4662488"/>
          </a:xfrm>
        </p:spPr>
        <p:txBody>
          <a:bodyPr>
            <a:noAutofit/>
          </a:bodyPr>
          <a:lstStyle/>
          <a:p>
            <a:pPr>
              <a:lnSpc>
                <a:spcPct val="90000"/>
              </a:lnSpc>
              <a:buFont typeface="Wingdings" pitchFamily="2" charset="2"/>
              <a:buNone/>
            </a:pPr>
            <a:r>
              <a:rPr lang="en-US" altLang="en-US" sz="3200" b="1" dirty="0">
                <a:solidFill>
                  <a:srgbClr val="FFFF00"/>
                </a:solidFill>
              </a:rPr>
              <a:t>Creativity should not be equal to complication.  KISS</a:t>
            </a:r>
          </a:p>
          <a:p>
            <a:pPr>
              <a:lnSpc>
                <a:spcPct val="90000"/>
              </a:lnSpc>
              <a:buFont typeface="Wingdings" pitchFamily="2" charset="2"/>
              <a:buNone/>
            </a:pPr>
            <a:r>
              <a:rPr lang="en-US" altLang="en-US" sz="3200" b="1" dirty="0">
                <a:solidFill>
                  <a:srgbClr val="FFFF00"/>
                </a:solidFill>
              </a:rPr>
              <a:t>(Keep It Simple Smarty) applies to preaching.</a:t>
            </a:r>
          </a:p>
          <a:p>
            <a:pPr algn="ctr">
              <a:lnSpc>
                <a:spcPct val="90000"/>
              </a:lnSpc>
              <a:buFont typeface="Wingdings" pitchFamily="2" charset="2"/>
              <a:buNone/>
            </a:pPr>
            <a:endParaRPr lang="en-US" altLang="en-US" sz="3200" b="1" dirty="0">
              <a:solidFill>
                <a:srgbClr val="FFFF00"/>
              </a:solidFill>
            </a:endParaRPr>
          </a:p>
          <a:p>
            <a:pPr>
              <a:lnSpc>
                <a:spcPct val="90000"/>
              </a:lnSpc>
              <a:buFont typeface="Wingdings" pitchFamily="2" charset="2"/>
              <a:buNone/>
            </a:pPr>
            <a:r>
              <a:rPr lang="en-US" altLang="en-US" sz="3200" b="1" dirty="0">
                <a:solidFill>
                  <a:srgbClr val="FFFF00"/>
                </a:solidFill>
              </a:rPr>
              <a:t>The main goal of preaching is to effectively deliver God’s word on a weekly basis.  Master this before trying to add layers of creativity.  Creative things like humor should emphasize a simple message, not detract from it.  When a message becomes overly complicated because a pastor is trying to use something like an alliteration, the message will be rejected.</a:t>
            </a:r>
          </a:p>
        </p:txBody>
      </p:sp>
    </p:spTree>
    <p:extLst>
      <p:ext uri="{BB962C8B-B14F-4D97-AF65-F5344CB8AC3E}">
        <p14:creationId xmlns:p14="http://schemas.microsoft.com/office/powerpoint/2010/main" val="204760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813EEE-EABD-684D-A382-092ADD937DC5}"/>
              </a:ext>
            </a:extLst>
          </p:cNvPr>
          <p:cNvSpPr>
            <a:spLocks noGrp="1" noChangeArrowheads="1"/>
          </p:cNvSpPr>
          <p:nvPr>
            <p:ph type="ctrTitle"/>
          </p:nvPr>
        </p:nvSpPr>
        <p:spPr>
          <a:xfrm>
            <a:off x="1676400" y="0"/>
            <a:ext cx="9144000" cy="1414463"/>
          </a:xfrm>
        </p:spPr>
        <p:txBody>
          <a:bodyPr/>
          <a:lstStyle/>
          <a:p>
            <a:pPr>
              <a:defRPr/>
            </a:pPr>
            <a:r>
              <a:rPr lang="en-US" sz="4800" b="1" dirty="0">
                <a:solidFill>
                  <a:srgbClr val="FFFF00"/>
                </a:solidFill>
              </a:rPr>
              <a:t>Seven Ways to Improve This Week’s Message</a:t>
            </a:r>
          </a:p>
        </p:txBody>
      </p:sp>
      <p:sp>
        <p:nvSpPr>
          <p:cNvPr id="8195" name="Rectangle 3">
            <a:extLst>
              <a:ext uri="{FF2B5EF4-FFF2-40B4-BE49-F238E27FC236}">
                <a16:creationId xmlns:a16="http://schemas.microsoft.com/office/drawing/2014/main" id="{3C0CC748-CC00-1B4B-8B34-B6F3D5FC3BBF}"/>
              </a:ext>
            </a:extLst>
          </p:cNvPr>
          <p:cNvSpPr>
            <a:spLocks noGrp="1" noChangeArrowheads="1"/>
          </p:cNvSpPr>
          <p:nvPr>
            <p:ph type="subTitle" idx="1"/>
          </p:nvPr>
        </p:nvSpPr>
        <p:spPr>
          <a:xfrm>
            <a:off x="2209800" y="5357812"/>
            <a:ext cx="8077200" cy="1500188"/>
          </a:xfrm>
        </p:spPr>
        <p:txBody>
          <a:bodyPr/>
          <a:lstStyle/>
          <a:p>
            <a:endParaRPr lang="en-US" altLang="en-US" dirty="0"/>
          </a:p>
          <a:p>
            <a:r>
              <a:rPr lang="en-US" altLang="en-US" b="1" dirty="0">
                <a:solidFill>
                  <a:srgbClr val="FFFF00"/>
                </a:solidFill>
              </a:rPr>
              <a:t>By Greg Penna</a:t>
            </a:r>
          </a:p>
        </p:txBody>
      </p:sp>
      <p:pic>
        <p:nvPicPr>
          <p:cNvPr id="3" name="Picture 2">
            <a:extLst>
              <a:ext uri="{FF2B5EF4-FFF2-40B4-BE49-F238E27FC236}">
                <a16:creationId xmlns:a16="http://schemas.microsoft.com/office/drawing/2014/main" id="{039337BF-198C-D54D-8ED5-1AB2635BDD99}"/>
              </a:ext>
            </a:extLst>
          </p:cNvPr>
          <p:cNvPicPr>
            <a:picLocks noChangeAspect="1"/>
          </p:cNvPicPr>
          <p:nvPr/>
        </p:nvPicPr>
        <p:blipFill>
          <a:blip r:embed="rId2"/>
          <a:stretch>
            <a:fillRect/>
          </a:stretch>
        </p:blipFill>
        <p:spPr>
          <a:xfrm>
            <a:off x="1473994" y="1412971"/>
            <a:ext cx="9548812" cy="3942048"/>
          </a:xfrm>
          <a:prstGeom prst="rect">
            <a:avLst/>
          </a:prstGeom>
        </p:spPr>
      </p:pic>
    </p:spTree>
    <p:extLst>
      <p:ext uri="{BB962C8B-B14F-4D97-AF65-F5344CB8AC3E}">
        <p14:creationId xmlns:p14="http://schemas.microsoft.com/office/powerpoint/2010/main" val="12678279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564</Words>
  <Application>Microsoft Macintosh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1_Office Theme</vt:lpstr>
      <vt:lpstr>Seven Ways to Improve This Week’s Message</vt:lpstr>
      <vt:lpstr>1.  Focus on Pace</vt:lpstr>
      <vt:lpstr>2.  Deliver Your Message</vt:lpstr>
      <vt:lpstr>3. Limit Your Dependence on Notes.</vt:lpstr>
      <vt:lpstr>4. Make Sure That the Body Language Matches the Message.</vt:lpstr>
      <vt:lpstr>5. Use Picture Words.</vt:lpstr>
      <vt:lpstr>6. Prepare a Smooth Landing.</vt:lpstr>
      <vt:lpstr>7.  Keep it Simple.</vt:lpstr>
      <vt:lpstr>Seven Ways to Improve This Week’s Message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Cheyney Cheyney</dc:creator>
  <cp:lastModifiedBy>Tom Cheyney Cheyney</cp:lastModifiedBy>
  <cp:revision>5</cp:revision>
  <dcterms:created xsi:type="dcterms:W3CDTF">2020-04-08T22:51:37Z</dcterms:created>
  <dcterms:modified xsi:type="dcterms:W3CDTF">2020-04-28T14:53:29Z</dcterms:modified>
</cp:coreProperties>
</file>